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664" r:id="rId3"/>
    <p:sldId id="304" r:id="rId4"/>
    <p:sldId id="665" r:id="rId5"/>
    <p:sldId id="660" r:id="rId6"/>
    <p:sldId id="709" r:id="rId7"/>
    <p:sldId id="710" r:id="rId8"/>
    <p:sldId id="711" r:id="rId9"/>
    <p:sldId id="712" r:id="rId10"/>
    <p:sldId id="708" r:id="rId11"/>
    <p:sldId id="713" r:id="rId12"/>
    <p:sldId id="714" r:id="rId13"/>
    <p:sldId id="715" r:id="rId14"/>
    <p:sldId id="716" r:id="rId15"/>
    <p:sldId id="717" r:id="rId16"/>
    <p:sldId id="718" r:id="rId17"/>
    <p:sldId id="719" r:id="rId18"/>
    <p:sldId id="720" r:id="rId19"/>
    <p:sldId id="721" r:id="rId20"/>
    <p:sldId id="723" r:id="rId21"/>
    <p:sldId id="724" r:id="rId22"/>
    <p:sldId id="741" r:id="rId23"/>
    <p:sldId id="726" r:id="rId24"/>
    <p:sldId id="727" r:id="rId25"/>
    <p:sldId id="728" r:id="rId26"/>
    <p:sldId id="729" r:id="rId27"/>
    <p:sldId id="730" r:id="rId28"/>
    <p:sldId id="731" r:id="rId29"/>
    <p:sldId id="732" r:id="rId30"/>
    <p:sldId id="733" r:id="rId31"/>
    <p:sldId id="734" r:id="rId32"/>
    <p:sldId id="735" r:id="rId33"/>
    <p:sldId id="736" r:id="rId34"/>
    <p:sldId id="737" r:id="rId35"/>
    <p:sldId id="738" r:id="rId36"/>
    <p:sldId id="740" r:id="rId37"/>
    <p:sldId id="739" r:id="rId38"/>
    <p:sldId id="302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https://www.flickr.com/photos/77106971@N00/1420127033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http://www.publicdomainpictures.net/view-image.php?image=160669&amp;picture=sentry-guard-clipart-illustration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26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8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07 –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</a:t>
            </a:r>
            <a:r>
              <a:rPr lang="en-US" dirty="0" smtClean="0"/>
              <a:t>elements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list through </a:t>
            </a:r>
            <a:r>
              <a:rPr lang="en-US" b="1" i="1" dirty="0" smtClean="0"/>
              <a:t>indexing</a:t>
            </a:r>
          </a:p>
          <a:p>
            <a:pPr lvl="3"/>
            <a:endParaRPr lang="en-US" i="1" dirty="0" smtClean="0"/>
          </a:p>
          <a:p>
            <a:r>
              <a:rPr lang="en-US" dirty="0"/>
              <a:t>List don’t start counting from 1</a:t>
            </a:r>
          </a:p>
          <a:p>
            <a:pPr lvl="1"/>
            <a:r>
              <a:rPr lang="en-US" sz="3200" dirty="0"/>
              <a:t>They start counting from 0!</a:t>
            </a:r>
          </a:p>
          <a:p>
            <a:pPr lvl="3"/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9116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dirty="0"/>
              <a:t>to </a:t>
            </a:r>
            <a:r>
              <a:rPr lang="en-US" dirty="0" smtClean="0"/>
              <a:t>assign initial values (</a:t>
            </a:r>
            <a:r>
              <a:rPr lang="en-US" i="1" dirty="0" smtClean="0"/>
              <a:t>initialization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</a:t>
            </a:r>
            <a:r>
              <a:rPr lang="en-US" dirty="0" smtClean="0"/>
              <a:t>(multiple data types!)</a:t>
            </a:r>
            <a:endParaRPr lang="en-US" dirty="0"/>
          </a:p>
          <a:p>
            <a:r>
              <a:rPr lang="en-US" dirty="0" smtClean="0"/>
              <a:t>Contiguous (all together in memory)</a:t>
            </a:r>
            <a:endParaRPr lang="en-US" dirty="0"/>
          </a:p>
          <a:p>
            <a:r>
              <a:rPr lang="en-US" dirty="0" smtClean="0"/>
              <a:t>Ordered </a:t>
            </a:r>
            <a:r>
              <a:rPr lang="en-US" dirty="0"/>
              <a:t>(numbered from 0 to n-1)</a:t>
            </a:r>
          </a:p>
          <a:p>
            <a:endParaRPr lang="en-US" dirty="0" smtClean="0"/>
          </a:p>
          <a:p>
            <a:r>
              <a:rPr lang="en-US" dirty="0" smtClean="0"/>
              <a:t>Have instant (“random”) access </a:t>
            </a:r>
            <a:r>
              <a:rPr lang="en-US" dirty="0"/>
              <a:t>to any element</a:t>
            </a:r>
          </a:p>
          <a:p>
            <a:r>
              <a:rPr lang="en-US" dirty="0" smtClean="0"/>
              <a:t>Are </a:t>
            </a:r>
            <a:r>
              <a:rPr lang="en-US" dirty="0"/>
              <a:t>“mutable sequences of arbitrary </a:t>
            </a:r>
            <a:r>
              <a:rPr lang="en-US" dirty="0" smtClean="0"/>
              <a:t>objects”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</a:t>
            </a:r>
            <a:r>
              <a:rPr lang="en-US" dirty="0" smtClean="0"/>
              <a:t>to </a:t>
            </a:r>
            <a:r>
              <a:rPr lang="en-US" dirty="0"/>
              <a:t>head </a:t>
            </a:r>
            <a:r>
              <a:rPr lang="en-US" dirty="0" smtClean="0"/>
              <a:t>to </a:t>
            </a:r>
            <a:r>
              <a:rPr lang="en-US" dirty="0"/>
              <a:t>the grocery store to get some much needed </a:t>
            </a:r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organize </a:t>
            </a:r>
            <a:r>
              <a:rPr lang="en-US" dirty="0"/>
              <a:t>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trip and </a:t>
            </a:r>
            <a:r>
              <a:rPr lang="en-US" dirty="0"/>
              <a:t>to </a:t>
            </a:r>
            <a:r>
              <a:rPr lang="en-US" dirty="0" smtClean="0"/>
              <a:t>reduce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</a:t>
            </a:r>
            <a:r>
              <a:rPr lang="en-US" dirty="0"/>
              <a:t>impulse buys,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decide </a:t>
            </a:r>
            <a:r>
              <a:rPr lang="en-US" dirty="0"/>
              <a:t>to make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grocery </a:t>
            </a:r>
            <a:r>
              <a:rPr lang="en-US" dirty="0"/>
              <a:t>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 from flickr.com</a:t>
            </a:r>
            <a:endParaRPr lang="en-US" sz="900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3285" y="3859988"/>
            <a:ext cx="3641689" cy="2709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6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items for grocery list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sz="3200" dirty="0" smtClean="0"/>
              <a:t>Store groceries </a:t>
            </a:r>
            <a:r>
              <a:rPr lang="en-US" sz="3200" dirty="0"/>
              <a:t>using list data </a:t>
            </a:r>
            <a:r>
              <a:rPr lang="en-US" sz="3200" dirty="0" smtClean="0"/>
              <a:t>structure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sz="3200" dirty="0" smtClean="0"/>
              <a:t>Final </a:t>
            </a:r>
            <a:r>
              <a:rPr lang="en-US" sz="3200" dirty="0"/>
              <a:t>g</a:t>
            </a:r>
            <a:r>
              <a:rPr lang="en-US" sz="3200" dirty="0" smtClean="0"/>
              <a:t>rocery </a:t>
            </a:r>
            <a:r>
              <a:rPr lang="en-US" sz="3200" dirty="0"/>
              <a:t>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first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second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third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out the items they selected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4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722224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groceries.py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item: 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second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eggs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third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oil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152767" y="1493430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5209534" y="3159670"/>
            <a:ext cx="549876" cy="457200"/>
            <a:chOff x="7696108" y="4572000"/>
            <a:chExt cx="500747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5161005" y="2347779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milk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1393" y="2351895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eggs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6193" y="2347778"/>
            <a:ext cx="92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oil</a:t>
            </a:r>
            <a:endParaRPr lang="en-US" sz="3600" dirty="0">
              <a:solidFill>
                <a:prstClr val="black"/>
              </a:solidFill>
            </a:endParaRPr>
          </a:p>
        </p:txBody>
      </p: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5209538" y="3144601"/>
            <a:ext cx="1740263" cy="772485"/>
            <a:chOff x="7681287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81287" y="4578349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5209537" y="3144601"/>
            <a:ext cx="2902801" cy="1118480"/>
            <a:chOff x="7678504" y="4572000"/>
            <a:chExt cx="500742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7678504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458995" y="4510216"/>
            <a:ext cx="6437869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18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...: "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...: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...: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Example: Grocery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make this process easier</a:t>
            </a:r>
            <a:r>
              <a:rPr lang="en-US" dirty="0" smtClean="0"/>
              <a:t>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Loops</a:t>
            </a:r>
            <a:r>
              <a:rPr lang="en-US" dirty="0"/>
              <a:t>!</a:t>
            </a:r>
          </a:p>
          <a:p>
            <a:pPr lvl="1"/>
            <a:r>
              <a:rPr lang="en-US" dirty="0" smtClean="0"/>
              <a:t>Instead of asking for each item individually, we could keep adding items to the list until we wanted to stop (or the list was “full”)</a:t>
            </a:r>
          </a:p>
          <a:p>
            <a:pPr lvl="3"/>
            <a:endParaRPr lang="en-US" dirty="0"/>
          </a:p>
          <a:p>
            <a:r>
              <a:rPr lang="en-US" dirty="0" smtClean="0"/>
              <a:t>We’ll update our program to use a loop soon</a:t>
            </a:r>
          </a:p>
          <a:p>
            <a:pPr lvl="1"/>
            <a:r>
              <a:rPr lang="en-US" dirty="0" smtClean="0"/>
              <a:t>For now, let’s talk about lists a bit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1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 smtClean="0"/>
              <a:t>Remember that lists are defined as </a:t>
            </a:r>
            <a:br>
              <a:rPr lang="en-US" dirty="0" smtClean="0"/>
            </a:br>
            <a:r>
              <a:rPr lang="en-US" dirty="0" smtClean="0"/>
              <a:t>“mutable </a:t>
            </a:r>
            <a:r>
              <a:rPr lang="en-US" dirty="0"/>
              <a:t>sequences of </a:t>
            </a:r>
            <a:r>
              <a:rPr lang="en-US" dirty="0" smtClean="0"/>
              <a:t>arbitrary objects”</a:t>
            </a:r>
          </a:p>
          <a:p>
            <a:pPr lvl="1"/>
            <a:r>
              <a:rPr lang="en-US" dirty="0" smtClean="0"/>
              <a:t>“Mutable” just means we can change them</a:t>
            </a:r>
          </a:p>
          <a:p>
            <a:endParaRPr lang="en-US" dirty="0"/>
          </a:p>
          <a:p>
            <a:r>
              <a:rPr lang="en-US" dirty="0"/>
              <a:t>So far, the only thing we’ve </a:t>
            </a:r>
            <a:r>
              <a:rPr lang="en-US" dirty="0" smtClean="0"/>
              <a:t>changed </a:t>
            </a:r>
            <a:br>
              <a:rPr lang="en-US" dirty="0" smtClean="0"/>
            </a:br>
            <a:r>
              <a:rPr lang="en-US" dirty="0" smtClean="0"/>
              <a:t>has been the contents of the list</a:t>
            </a:r>
          </a:p>
          <a:p>
            <a:pPr lvl="1"/>
            <a:r>
              <a:rPr lang="en-US" sz="3200" dirty="0" smtClean="0"/>
              <a:t>But we can also change a list’s size, </a:t>
            </a:r>
            <a:br>
              <a:rPr lang="en-US" sz="3200" dirty="0" smtClean="0"/>
            </a:br>
            <a:r>
              <a:rPr lang="en-US" sz="3200" dirty="0" smtClean="0"/>
              <a:t>by adding and removing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sz="3200" dirty="0"/>
              <a:t>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Interactive loops</a:t>
            </a:r>
          </a:p>
          <a:p>
            <a:pPr lvl="1"/>
            <a:r>
              <a:rPr lang="en-US" sz="3200" dirty="0"/>
              <a:t>Infinite loops and other </a:t>
            </a:r>
            <a:r>
              <a:rPr lang="en-US" sz="3200" dirty="0" smtClean="0"/>
              <a:t>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Practice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function lets us add items to the </a:t>
            </a:r>
            <a:r>
              <a:rPr lang="en-US" u="sng" dirty="0" smtClean="0"/>
              <a:t>end</a:t>
            </a:r>
            <a:r>
              <a:rPr lang="en-US" dirty="0" smtClean="0"/>
              <a:t> of a list, increasing its size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itemToAppend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creating a list from flexible input</a:t>
            </a:r>
          </a:p>
          <a:p>
            <a:pPr lvl="1"/>
            <a:r>
              <a:rPr lang="en-US" dirty="0" smtClean="0"/>
              <a:t>Allows the list to expand as the user needs</a:t>
            </a:r>
          </a:p>
          <a:p>
            <a:pPr lvl="1"/>
            <a:r>
              <a:rPr lang="en-US" dirty="0" smtClean="0"/>
              <a:t>No longer need to initialize lists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 smtClean="0"/>
              <a:t>Can instead start with an empty list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1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to create a list of numbers (using the loop to control how many)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= 0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numbers added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10: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3" y="1156355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numberList.py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2898843" y="2796621"/>
            <a:ext cx="2860567" cy="457200"/>
            <a:chOff x="5591867" y="4572000"/>
            <a:chExt cx="2604988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5591867" y="4578350"/>
              <a:ext cx="2604988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2898845" y="2796621"/>
            <a:ext cx="3687283" cy="772485"/>
            <a:chOff x="7121053" y="4572000"/>
            <a:chExt cx="1060976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V="1">
              <a:off x="7121053" y="4578349"/>
              <a:ext cx="1060976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2898840" y="2796621"/>
            <a:ext cx="4556580" cy="1118480"/>
            <a:chOff x="7393222" y="4572000"/>
            <a:chExt cx="786024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 flipV="1">
              <a:off x="7393222" y="4578350"/>
              <a:ext cx="786024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819071" y="4510216"/>
            <a:ext cx="7077793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10: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00160"/>
              </p:ext>
            </p:extLst>
          </p:nvPr>
        </p:nvGraphicFramePr>
        <p:xfrm>
          <a:off x="5209534" y="1861675"/>
          <a:ext cx="208280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80847"/>
              </p:ext>
            </p:extLst>
          </p:nvPr>
        </p:nvGraphicFramePr>
        <p:xfrm>
          <a:off x="5209534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520525"/>
              </p:ext>
            </p:extLst>
          </p:nvPr>
        </p:nvGraphicFramePr>
        <p:xfrm>
          <a:off x="6107891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21297"/>
              </p:ext>
            </p:extLst>
          </p:nvPr>
        </p:nvGraphicFramePr>
        <p:xfrm>
          <a:off x="7006248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69020"/>
              </p:ext>
            </p:extLst>
          </p:nvPr>
        </p:nvGraphicFramePr>
        <p:xfrm>
          <a:off x="7904605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" name="Group 82"/>
          <p:cNvGrpSpPr>
            <a:grpSpLocks/>
          </p:cNvGrpSpPr>
          <p:nvPr/>
        </p:nvGrpSpPr>
        <p:grpSpPr bwMode="auto">
          <a:xfrm flipV="1">
            <a:off x="2898843" y="2796622"/>
            <a:ext cx="5454941" cy="1449126"/>
            <a:chOff x="7238252" y="4572000"/>
            <a:chExt cx="940994" cy="1184716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8175171" y="4572000"/>
              <a:ext cx="0" cy="1184716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 flipV="1">
              <a:off x="7238252" y="4578349"/>
              <a:ext cx="940994" cy="1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85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function lets us remove an item from the list – specifically, it finds and removes the first instance of a given value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valueToRemove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deleting things we don’t need</a:t>
            </a:r>
          </a:p>
          <a:p>
            <a:pPr lvl="1"/>
            <a:r>
              <a:rPr lang="en-US" dirty="0" smtClean="0"/>
              <a:t>For example, removing students who have </a:t>
            </a:r>
            <a:br>
              <a:rPr lang="en-US" dirty="0" smtClean="0"/>
            </a:br>
            <a:r>
              <a:rPr lang="en-US" dirty="0" smtClean="0"/>
              <a:t>dropped the class from the class roster</a:t>
            </a:r>
          </a:p>
          <a:p>
            <a:pPr lvl="1"/>
            <a:r>
              <a:rPr lang="en-US" dirty="0" smtClean="0"/>
              <a:t>Instead of the list having “empty”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0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3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25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 is not in the roster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  <a:endParaRPr lang="en-US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03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6967" y="2693988"/>
            <a:ext cx="8570067" cy="1470025"/>
          </a:xfrm>
        </p:spPr>
        <p:txBody>
          <a:bodyPr/>
          <a:lstStyle/>
          <a:p>
            <a:r>
              <a:rPr lang="en-US" dirty="0" smtClean="0"/>
              <a:t>Sentinel Values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930678" y="4676700"/>
            <a:ext cx="7756122" cy="11279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5654" y="383646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56492" y="2502948"/>
            <a:ext cx="1334453" cy="3923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Sentinel values </a:t>
            </a:r>
            <a:r>
              <a:rPr lang="en-US" dirty="0" smtClean="0"/>
              <a:t>“guard” the end of your input</a:t>
            </a:r>
          </a:p>
          <a:p>
            <a:r>
              <a:rPr lang="en-US" dirty="0" smtClean="0"/>
              <a:t>They are used:</a:t>
            </a:r>
          </a:p>
          <a:p>
            <a:pPr lvl="1"/>
            <a:r>
              <a:rPr lang="en-US" dirty="0" smtClean="0"/>
              <a:t>When you don’t know the number of entries</a:t>
            </a:r>
          </a:p>
          <a:p>
            <a:pPr lvl="1"/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 to control data entry</a:t>
            </a:r>
          </a:p>
          <a:p>
            <a:pPr lvl="1"/>
            <a:r>
              <a:rPr lang="en-US" dirty="0" smtClean="0"/>
              <a:t>To let the user indicate an “end” to the data</a:t>
            </a:r>
          </a:p>
          <a:p>
            <a:endParaRPr lang="en-US" dirty="0" smtClean="0"/>
          </a:p>
          <a:p>
            <a:r>
              <a:rPr lang="en-US" dirty="0" smtClean="0"/>
              <a:t>Common sentinel values include: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QUIT</a:t>
            </a:r>
            <a:r>
              <a:rPr lang="en-US" dirty="0" smtClean="0"/>
              <a:t>,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 from </a:t>
            </a:r>
            <a:r>
              <a:rPr lang="en-US" sz="900" dirty="0">
                <a:solidFill>
                  <a:prstClr val="black"/>
                </a:solidFill>
              </a:rPr>
              <a:t>publicdomainpictures.net</a:t>
            </a:r>
          </a:p>
        </p:txBody>
      </p:sp>
    </p:spTree>
    <p:extLst>
      <p:ext uri="{BB962C8B-B14F-4D97-AF65-F5344CB8AC3E}">
        <p14:creationId xmlns:p14="http://schemas.microsoft.com/office/powerpoint/2010/main" val="14180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students = []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students = []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041" y="3034284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initialize the loop variable with user input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42195" y="3887895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7055" y="4493680"/>
            <a:ext cx="528211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check for the termination condition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 flipH="1">
            <a:off x="942195" y="4719796"/>
            <a:ext cx="2744586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0628" y="5698711"/>
            <a:ext cx="48346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get a new value for the loop variable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409121" y="5345347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students = []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4723" y="4439131"/>
            <a:ext cx="432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save the value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before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asking for the next one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93788" y="4766553"/>
            <a:ext cx="914399" cy="3210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22195" y="2385387"/>
            <a:ext cx="370623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tell the user how to stop entering data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836595" y="3159697"/>
            <a:ext cx="554477" cy="7508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83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Priming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loop example uses a </a:t>
            </a:r>
            <a:r>
              <a:rPr lang="en-US" b="1" i="1" dirty="0" smtClean="0"/>
              <a:t>priming read</a:t>
            </a:r>
            <a:endParaRPr lang="en-US" dirty="0" smtClean="0"/>
          </a:p>
          <a:p>
            <a:pPr lvl="1"/>
            <a:r>
              <a:rPr lang="en-US" dirty="0" smtClean="0"/>
              <a:t>We “prime” the loop by reading in information before the loop runs the first time</a:t>
            </a:r>
          </a:p>
          <a:p>
            <a:pPr lvl="3"/>
            <a:endParaRPr lang="en-US" dirty="0"/>
          </a:p>
          <a:p>
            <a:r>
              <a:rPr lang="en-US" dirty="0" smtClean="0"/>
              <a:t>We duplicate the line of code asking for input</a:t>
            </a:r>
          </a:p>
          <a:p>
            <a:pPr lvl="1"/>
            <a:r>
              <a:rPr lang="en-US" dirty="0" smtClean="0"/>
              <a:t>Once </a:t>
            </a:r>
            <a:r>
              <a:rPr lang="en-US" u="sng" dirty="0" smtClean="0"/>
              <a:t>before</a:t>
            </a:r>
            <a:r>
              <a:rPr lang="en-US" dirty="0" smtClean="0"/>
              <a:t> the loop</a:t>
            </a:r>
          </a:p>
          <a:p>
            <a:pPr lvl="1"/>
            <a:r>
              <a:rPr lang="en-US" dirty="0" smtClean="0"/>
              <a:t>And then </a:t>
            </a:r>
            <a:r>
              <a:rPr lang="en-US" u="sng" dirty="0" smtClean="0"/>
              <a:t>inside</a:t>
            </a:r>
            <a:r>
              <a:rPr lang="en-US" dirty="0" smtClean="0"/>
              <a:t> the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9525">
                <a:solidFill>
                  <a:prstClr val="white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63500" dir="2700000" algn="t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0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Updated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975186"/>
            <a:ext cx="8148119" cy="4517689"/>
          </a:xfrm>
        </p:spPr>
        <p:txBody>
          <a:bodyPr/>
          <a:lstStyle/>
          <a:p>
            <a:r>
              <a:rPr lang="en-US" dirty="0" smtClean="0"/>
              <a:t>Let’s update our grocery list program to be as long as the user wants, using a while loop and a sentinel value of “STOP”</a:t>
            </a:r>
          </a:p>
          <a:p>
            <a:pPr lvl="1"/>
            <a:r>
              <a:rPr lang="en-US" dirty="0" smtClean="0"/>
              <a:t>Print out the grocery list (item by item) at the end</a:t>
            </a:r>
          </a:p>
          <a:p>
            <a:pPr lvl="3"/>
            <a:endParaRPr lang="en-US" dirty="0"/>
          </a:p>
          <a:p>
            <a:r>
              <a:rPr lang="en-US" dirty="0"/>
              <a:t>You will need to use:</a:t>
            </a:r>
          </a:p>
          <a:p>
            <a:pPr lvl="1"/>
            <a:r>
              <a:rPr lang="en-US" dirty="0"/>
              <a:t>At least one while </a:t>
            </a:r>
            <a:r>
              <a:rPr lang="en-US" dirty="0" smtClean="0"/>
              <a:t>loop (a sentinel loop)</a:t>
            </a:r>
            <a:endParaRPr lang="en-US" dirty="0"/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A single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List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 smtClean="0"/>
              <a:t>To get the length of a list,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dogs = ["Lacey", "Kieran", "Ed"]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([2, 0, 1, 7])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Why would we need the length of a 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1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3 is out on Blackboard now</a:t>
            </a:r>
          </a:p>
          <a:p>
            <a:pPr lvl="1"/>
            <a:r>
              <a:rPr lang="en-US" dirty="0" smtClean="0"/>
              <a:t>Complete the Academic Integrity Quiz to see it</a:t>
            </a:r>
          </a:p>
          <a:p>
            <a:pPr lvl="1"/>
            <a:r>
              <a:rPr lang="en-US" dirty="0" smtClean="0"/>
              <a:t>Due by Friday (Feb 24th) at 8:59:59 PM</a:t>
            </a:r>
          </a:p>
          <a:p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Pre Lab 5 Quiz will come out Friday @ 10 AM</a:t>
            </a:r>
          </a:p>
          <a:p>
            <a:pPr lvl="1"/>
            <a:r>
              <a:rPr lang="en-US" dirty="0" smtClean="0"/>
              <a:t>Must be </a:t>
            </a:r>
            <a:r>
              <a:rPr lang="en-US" u="sng" dirty="0" smtClean="0"/>
              <a:t>completed</a:t>
            </a:r>
            <a:r>
              <a:rPr lang="en-US" dirty="0" smtClean="0"/>
              <a:t> by 9 AM Monday morning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learn about lists and what they are used for</a:t>
            </a:r>
          </a:p>
          <a:p>
            <a:pPr lvl="1"/>
            <a:r>
              <a:rPr lang="en-US" sz="3200" dirty="0" smtClean="0"/>
              <a:t>To be able to create and update lists</a:t>
            </a:r>
          </a:p>
          <a:p>
            <a:pPr lvl="1"/>
            <a:r>
              <a:rPr lang="en-US" sz="3200" dirty="0"/>
              <a:t>To learn </a:t>
            </a:r>
            <a:r>
              <a:rPr lang="en-US" sz="3200" dirty="0" smtClean="0"/>
              <a:t>different </a:t>
            </a:r>
            <a:r>
              <a:rPr lang="en-US" sz="3200" dirty="0"/>
              <a:t>ways to mutate a list</a:t>
            </a:r>
          </a:p>
          <a:p>
            <a:pPr lvl="2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get </a:t>
            </a:r>
            <a:r>
              <a:rPr lang="en-US" dirty="0" smtClean="0"/>
              <a:t>more </a:t>
            </a:r>
            <a:r>
              <a:rPr lang="en-US" dirty="0"/>
              <a:t>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</a:t>
            </a:r>
            <a:endParaRPr lang="en-US" dirty="0"/>
          </a:p>
          <a:p>
            <a:pPr lvl="1"/>
            <a:r>
              <a:rPr lang="en-US" sz="3200" dirty="0" smtClean="0"/>
              <a:t>Sentinel values</a:t>
            </a:r>
            <a:endParaRPr lang="en-US" sz="3200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BRAID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Based on your enrollment in this course, you will be receiving an email inviting you to take a short survey about your experiences in computer science. I strongly encourage you to participate in this survey, since your participation is vital to understanding the diverse experiences of computer science students. </a:t>
            </a:r>
            <a:endParaRPr lang="en-US" sz="2000" dirty="0" smtClean="0"/>
          </a:p>
          <a:p>
            <a:pPr lvl="3"/>
            <a:endParaRPr lang="en-US" sz="800" dirty="0"/>
          </a:p>
          <a:p>
            <a:r>
              <a:rPr lang="en-US" sz="2000" dirty="0"/>
              <a:t>The first 400 respondents to complete the survey across the BRAID campuses will receive a $15 Amazon gift card as compensation and all students who complete the survey will be entered in a drawing to win one of two $125 Amazon gift cards. </a:t>
            </a:r>
          </a:p>
          <a:p>
            <a:pPr lvl="3"/>
            <a:endParaRPr lang="en-US" sz="800" dirty="0"/>
          </a:p>
          <a:p>
            <a:r>
              <a:rPr lang="en-US" sz="2000" dirty="0"/>
              <a:t>Please watch for an email </a:t>
            </a:r>
            <a:r>
              <a:rPr lang="en-US" sz="2000" dirty="0" smtClean="0"/>
              <a:t>with </a:t>
            </a:r>
            <a:r>
              <a:rPr lang="en-US" sz="2000" dirty="0"/>
              <a:t>a link to complete the survey.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74" y="5581015"/>
            <a:ext cx="5486400" cy="91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Average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((num1 + num2 + num3) / 3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Easy! But what if we want to do 100 numbers?  Or 1000 numbers?</a:t>
            </a:r>
          </a:p>
          <a:p>
            <a:r>
              <a:rPr lang="en-US" dirty="0" smtClean="0"/>
              <a:t>Do we want to make 1000 variables?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 need an easy way to hold individual data items without needing to make lots of variables</a:t>
            </a:r>
          </a:p>
          <a:p>
            <a:pPr lvl="1"/>
            <a:r>
              <a:rPr lang="en-US" dirty="0" smtClean="0"/>
              <a:t>Making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is time-consuming and impractical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Instead, we can use a </a:t>
            </a:r>
            <a:r>
              <a:rPr lang="en-US" b="1" i="1" dirty="0" smtClean="0"/>
              <a:t>list</a:t>
            </a:r>
            <a:r>
              <a:rPr lang="en-US" dirty="0" smtClean="0"/>
              <a:t> to hold our data</a:t>
            </a:r>
          </a:p>
          <a:p>
            <a:pPr lvl="1"/>
            <a:r>
              <a:rPr lang="en-US" sz="3200" dirty="0" smtClean="0"/>
              <a:t>A list is a </a:t>
            </a:r>
            <a:r>
              <a:rPr lang="en-US" sz="3200" b="1" i="1" dirty="0" smtClean="0"/>
              <a:t>data structure</a:t>
            </a:r>
            <a:r>
              <a:rPr lang="en-US" sz="3200" dirty="0" smtClean="0"/>
              <a:t>: something that holds multiple pieces of data in one structure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Lists: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 smtClean="0"/>
              <a:t>We need an easy way to refer to each individual variable in our list</a:t>
            </a:r>
          </a:p>
          <a:p>
            <a:r>
              <a:rPr lang="en-US" dirty="0" smtClean="0"/>
              <a:t>What are some possibilities?</a:t>
            </a:r>
          </a:p>
          <a:p>
            <a:pPr lvl="1"/>
            <a:r>
              <a:rPr lang="en-US" dirty="0" smtClean="0"/>
              <a:t>Math uses subscripts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 smtClean="0"/>
              <a:t>Programming languages use a different syntax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9005</TotalTime>
  <Words>1686</Words>
  <Application>Microsoft Office PowerPoint</Application>
  <PresentationFormat>On-screen Show (4:3)</PresentationFormat>
  <Paragraphs>357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07 – Lists</vt:lpstr>
      <vt:lpstr>Last Class We Covered</vt:lpstr>
      <vt:lpstr>Any Questions from Last Time?</vt:lpstr>
      <vt:lpstr>Today’s Objectives</vt:lpstr>
      <vt:lpstr>Announcement: BRAID Survey</vt:lpstr>
      <vt:lpstr>Introduction to Lists</vt:lpstr>
      <vt:lpstr>Exercise: Average Three Numbers</vt:lpstr>
      <vt:lpstr>Using Lists</vt:lpstr>
      <vt:lpstr>Using Lists: Individual Variables</vt:lpstr>
      <vt:lpstr>Accessing Individual Elements</vt:lpstr>
      <vt:lpstr>List Syntax</vt:lpstr>
      <vt:lpstr>Properties of a List</vt:lpstr>
      <vt:lpstr>List Example: Grocery List</vt:lpstr>
      <vt:lpstr>List Example: Grocery List</vt:lpstr>
      <vt:lpstr>Grocery List Code</vt:lpstr>
      <vt:lpstr>Grocery List Demonstration</vt:lpstr>
      <vt:lpstr>List Example: Grocery List</vt:lpstr>
      <vt:lpstr>Mutating Lists</vt:lpstr>
      <vt:lpstr>Mutating Lists</vt:lpstr>
      <vt:lpstr>List Function: append()</vt:lpstr>
      <vt:lpstr>Example of append()</vt:lpstr>
      <vt:lpstr>PowerPoint Presentation</vt:lpstr>
      <vt:lpstr>List Function: remove()</vt:lpstr>
      <vt:lpstr>Example of remove()</vt:lpstr>
      <vt:lpstr>Example of remove()</vt:lpstr>
      <vt:lpstr>Example of remove()</vt:lpstr>
      <vt:lpstr>Sentinel Values and while Loops</vt:lpstr>
      <vt:lpstr>When to Use while Loops</vt:lpstr>
      <vt:lpstr>Sentinel Values</vt:lpstr>
      <vt:lpstr>Sentinel Loop Example</vt:lpstr>
      <vt:lpstr>Sentinel Loop Example</vt:lpstr>
      <vt:lpstr>Sentinel Loop Example</vt:lpstr>
      <vt:lpstr>Priming Reads</vt:lpstr>
      <vt:lpstr>Time for…</vt:lpstr>
      <vt:lpstr>Livecoding: Updated Grocery List</vt:lpstr>
      <vt:lpstr>Other List Operations</vt:lpstr>
      <vt:lpstr>Length of a List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202</cp:revision>
  <dcterms:created xsi:type="dcterms:W3CDTF">2014-05-05T14:25:42Z</dcterms:created>
  <dcterms:modified xsi:type="dcterms:W3CDTF">2017-04-25T02:41:45Z</dcterms:modified>
</cp:coreProperties>
</file>